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ACD-D7CD-4D58-843A-D2ADFF8E7502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ACD-D7CD-4D58-843A-D2ADFF8E7502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ACD-D7CD-4D58-843A-D2ADFF8E7502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ACD-D7CD-4D58-843A-D2ADFF8E7502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ACD-D7CD-4D58-843A-D2ADFF8E7502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ACD-D7CD-4D58-843A-D2ADFF8E7502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ACD-D7CD-4D58-843A-D2ADFF8E7502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ACD-D7CD-4D58-843A-D2ADFF8E7502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ACD-D7CD-4D58-843A-D2ADFF8E7502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ACD-D7CD-4D58-843A-D2ADFF8E7502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ACD-D7CD-4D58-843A-D2ADFF8E7502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9D2ACD-D7CD-4D58-843A-D2ADFF8E7502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281EA7-8A4B-415D-B93D-817DA5939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667000"/>
            <a:ext cx="8458200" cy="122237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Tourism in Nepal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00600"/>
            <a:ext cx="6560234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Dr. Rajesh </a:t>
            </a:r>
            <a:r>
              <a:rPr lang="en-US" dirty="0" err="1" smtClean="0"/>
              <a:t>Kazi</a:t>
            </a:r>
            <a:r>
              <a:rPr lang="en-US" dirty="0" smtClean="0"/>
              <a:t> </a:t>
            </a:r>
            <a:r>
              <a:rPr lang="en-US" dirty="0" err="1" smtClean="0"/>
              <a:t>Shrestha</a:t>
            </a:r>
            <a:endParaRPr lang="en-US" dirty="0" smtClean="0"/>
          </a:p>
          <a:p>
            <a:r>
              <a:rPr lang="en-US" dirty="0" smtClean="0"/>
              <a:t>President</a:t>
            </a:r>
          </a:p>
          <a:p>
            <a:r>
              <a:rPr lang="en-US" dirty="0" smtClean="0"/>
              <a:t>Nepal-China Chamber of Commerce &amp; Industry,</a:t>
            </a:r>
          </a:p>
          <a:p>
            <a:r>
              <a:rPr lang="en-US" dirty="0" smtClean="0"/>
              <a:t>International Chamber of Commerce Nepal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81000"/>
            <a:ext cx="28448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5200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884238"/>
          </a:xfrm>
        </p:spPr>
        <p:txBody>
          <a:bodyPr/>
          <a:lstStyle/>
          <a:p>
            <a:pPr algn="ctr">
              <a:buNone/>
            </a:pPr>
            <a:r>
              <a:rPr lang="en-US" i="1" dirty="0" smtClean="0"/>
              <a:t>Promote Tourism in Nepal</a:t>
            </a:r>
            <a:endParaRPr 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Nepal is one of the richest countries in the </a:t>
            </a:r>
            <a:r>
              <a:rPr lang="en-US" dirty="0" smtClean="0"/>
              <a:t>world in </a:t>
            </a:r>
            <a:r>
              <a:rPr lang="en-US" dirty="0"/>
              <a:t>terms of bio-diversity due to its </a:t>
            </a:r>
            <a:r>
              <a:rPr lang="en-US" dirty="0" smtClean="0"/>
              <a:t>unique geographical </a:t>
            </a:r>
            <a:r>
              <a:rPr lang="en-US" dirty="0"/>
              <a:t>position and altitudinal variation.</a:t>
            </a:r>
          </a:p>
          <a:p>
            <a:r>
              <a:rPr lang="en-US" b="1" dirty="0" smtClean="0"/>
              <a:t>Area </a:t>
            </a:r>
            <a:r>
              <a:rPr lang="en-US" b="1" dirty="0"/>
              <a:t>: </a:t>
            </a:r>
            <a:r>
              <a:rPr lang="en-US" dirty="0"/>
              <a:t>147,181 sq. km</a:t>
            </a:r>
          </a:p>
          <a:p>
            <a:r>
              <a:rPr lang="en-US" b="1" dirty="0"/>
              <a:t>Location : </a:t>
            </a:r>
            <a:r>
              <a:rPr lang="en-US" dirty="0"/>
              <a:t>Situated between China in the north </a:t>
            </a:r>
            <a:r>
              <a:rPr lang="en-US" dirty="0" smtClean="0"/>
              <a:t>and India </a:t>
            </a:r>
            <a:r>
              <a:rPr lang="en-US" dirty="0"/>
              <a:t>in the south, east and west</a:t>
            </a:r>
          </a:p>
          <a:p>
            <a:r>
              <a:rPr lang="en-US" b="1" dirty="0"/>
              <a:t>Capital : </a:t>
            </a:r>
            <a:r>
              <a:rPr lang="en-US" dirty="0"/>
              <a:t>Kathmandu</a:t>
            </a:r>
          </a:p>
          <a:p>
            <a:r>
              <a:rPr lang="en-US" b="1" dirty="0"/>
              <a:t>Population </a:t>
            </a:r>
            <a:r>
              <a:rPr lang="en-US" dirty="0"/>
              <a:t>: 25.8 million</a:t>
            </a:r>
          </a:p>
          <a:p>
            <a:r>
              <a:rPr lang="en-US" b="1" dirty="0"/>
              <a:t>People : </a:t>
            </a:r>
            <a:r>
              <a:rPr lang="en-US" dirty="0"/>
              <a:t>Nepal has more than 101 ethnic </a:t>
            </a:r>
            <a:r>
              <a:rPr lang="en-US" dirty="0" smtClean="0"/>
              <a:t>groups and </a:t>
            </a:r>
            <a:r>
              <a:rPr lang="en-US" dirty="0"/>
              <a:t>92 spoken languages.</a:t>
            </a:r>
          </a:p>
          <a:p>
            <a:r>
              <a:rPr lang="en-US" b="1" dirty="0"/>
              <a:t>Language : </a:t>
            </a:r>
            <a:r>
              <a:rPr lang="en-US" dirty="0"/>
              <a:t>Nepali is the national </a:t>
            </a:r>
            <a:r>
              <a:rPr lang="en-US" dirty="0" smtClean="0"/>
              <a:t>language</a:t>
            </a:r>
            <a:endParaRPr lang="en-US" dirty="0"/>
          </a:p>
          <a:p>
            <a:r>
              <a:rPr lang="en-US" b="1" dirty="0"/>
              <a:t>Religion : </a:t>
            </a:r>
            <a:r>
              <a:rPr lang="en-US" dirty="0"/>
              <a:t>Nepal is a secular state with a </a:t>
            </a:r>
            <a:r>
              <a:rPr lang="en-US" dirty="0" smtClean="0"/>
              <a:t>predominance of </a:t>
            </a:r>
            <a:r>
              <a:rPr lang="en-US" dirty="0"/>
              <a:t>Hindu and </a:t>
            </a:r>
            <a:r>
              <a:rPr lang="en-US" dirty="0" smtClean="0"/>
              <a:t>Buddhist population</a:t>
            </a:r>
            <a:r>
              <a:rPr lang="en-US" dirty="0"/>
              <a:t>.</a:t>
            </a:r>
          </a:p>
          <a:p>
            <a:r>
              <a:rPr lang="en-US" b="1" dirty="0"/>
              <a:t>Currency : </a:t>
            </a:r>
            <a:r>
              <a:rPr lang="en-US" dirty="0"/>
              <a:t>Nepali Rupee (approximately US$ </a:t>
            </a:r>
            <a:r>
              <a:rPr lang="en-US" dirty="0" smtClean="0"/>
              <a:t>1 equals </a:t>
            </a:r>
            <a:r>
              <a:rPr lang="en-US" dirty="0"/>
              <a:t>Rs. </a:t>
            </a:r>
            <a:r>
              <a:rPr lang="en-US" dirty="0" smtClean="0"/>
              <a:t>78.90</a:t>
            </a:r>
            <a:endParaRPr lang="en-US" dirty="0"/>
          </a:p>
          <a:p>
            <a:r>
              <a:rPr lang="en-US" b="1" dirty="0"/>
              <a:t>Political System : </a:t>
            </a:r>
            <a:r>
              <a:rPr lang="en-US" dirty="0"/>
              <a:t>Federal Democratic </a:t>
            </a:r>
            <a:r>
              <a:rPr lang="en-US" dirty="0" smtClean="0"/>
              <a:t>Republic</a:t>
            </a:r>
          </a:p>
          <a:p>
            <a:r>
              <a:rPr lang="en-US" dirty="0" smtClean="0"/>
              <a:t>The elevation of the country ranges from 60 m above sea level to the highest point on earth, Mt. Everest at 8,848 m,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n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51037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Nepal occupying only 0.1% of the total landmass of </a:t>
            </a:r>
            <a:r>
              <a:rPr lang="en-US" dirty="0" smtClean="0"/>
              <a:t>the earth </a:t>
            </a:r>
            <a:r>
              <a:rPr lang="en-US" dirty="0"/>
              <a:t>is home to:</a:t>
            </a:r>
          </a:p>
          <a:p>
            <a:r>
              <a:rPr lang="en-US" dirty="0" smtClean="0"/>
              <a:t>2</a:t>
            </a:r>
            <a:r>
              <a:rPr lang="en-US" dirty="0"/>
              <a:t>% of all the flowering plants in the world</a:t>
            </a:r>
          </a:p>
          <a:p>
            <a:r>
              <a:rPr lang="en-US" dirty="0" smtClean="0"/>
              <a:t>8</a:t>
            </a:r>
            <a:r>
              <a:rPr lang="en-US" dirty="0"/>
              <a:t>% of the world’s population of birds (more </a:t>
            </a:r>
            <a:r>
              <a:rPr lang="en-US" dirty="0" smtClean="0"/>
              <a:t>than 848 species)</a:t>
            </a:r>
          </a:p>
          <a:p>
            <a:r>
              <a:rPr lang="en-US" dirty="0" smtClean="0"/>
              <a:t>4</a:t>
            </a:r>
            <a:r>
              <a:rPr lang="en-US" dirty="0"/>
              <a:t>% of mammals on earth</a:t>
            </a:r>
          </a:p>
          <a:p>
            <a:r>
              <a:rPr lang="en-US" dirty="0" smtClean="0"/>
              <a:t>11 </a:t>
            </a:r>
            <a:r>
              <a:rPr lang="en-US" dirty="0"/>
              <a:t>of the world’s 15 families of butterflies (more </a:t>
            </a:r>
            <a:r>
              <a:rPr lang="en-US" dirty="0" smtClean="0"/>
              <a:t>than 500 </a:t>
            </a:r>
            <a:r>
              <a:rPr lang="en-US" dirty="0"/>
              <a:t>species)</a:t>
            </a:r>
          </a:p>
          <a:p>
            <a:r>
              <a:rPr lang="en-US" dirty="0" smtClean="0"/>
              <a:t>600 </a:t>
            </a:r>
            <a:r>
              <a:rPr lang="en-US" dirty="0"/>
              <a:t>indigenous plant families</a:t>
            </a:r>
          </a:p>
          <a:p>
            <a:r>
              <a:rPr lang="en-US" dirty="0" smtClean="0"/>
              <a:t>319 </a:t>
            </a:r>
            <a:r>
              <a:rPr lang="en-US" dirty="0"/>
              <a:t>species of exotic </a:t>
            </a:r>
            <a:r>
              <a:rPr lang="en-US" dirty="0" smtClean="0"/>
              <a:t>orchids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Nepal's </a:t>
            </a:r>
            <a:r>
              <a:rPr lang="en-US" dirty="0"/>
              <a:t>Unique Treasures</a:t>
            </a:r>
          </a:p>
          <a:p>
            <a:r>
              <a:rPr lang="en-US" dirty="0"/>
              <a:t>Mt. Everest – Highest Point on Earth</a:t>
            </a:r>
          </a:p>
          <a:p>
            <a:r>
              <a:rPr lang="en-US" dirty="0" err="1"/>
              <a:t>Kumari</a:t>
            </a:r>
            <a:r>
              <a:rPr lang="en-US" dirty="0"/>
              <a:t> – The Living Goddess</a:t>
            </a:r>
          </a:p>
          <a:p>
            <a:r>
              <a:rPr lang="en-US" dirty="0" err="1"/>
              <a:t>Lumbini</a:t>
            </a:r>
            <a:r>
              <a:rPr lang="en-US" dirty="0"/>
              <a:t>- Birth Place of Lord </a:t>
            </a:r>
            <a:r>
              <a:rPr lang="en-US" dirty="0" smtClean="0"/>
              <a:t>Buddha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8254" y="4158700"/>
            <a:ext cx="3795746" cy="269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WORLD HERITAGE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7620000" cy="4343399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400"/>
              </a:spcAft>
            </a:pPr>
            <a:r>
              <a:rPr lang="en-US" sz="2400" dirty="0" smtClean="0"/>
              <a:t>There </a:t>
            </a:r>
            <a:r>
              <a:rPr lang="en-US" sz="2400" dirty="0"/>
              <a:t>are four UNESCO World Heritage Sites in </a:t>
            </a:r>
            <a:r>
              <a:rPr lang="en-US" sz="2400" dirty="0" smtClean="0"/>
              <a:t>Nepal. Two </a:t>
            </a:r>
            <a:r>
              <a:rPr lang="en-US" sz="2400" dirty="0"/>
              <a:t>are in cultural category and two are in </a:t>
            </a:r>
            <a:r>
              <a:rPr lang="en-US" sz="2400" dirty="0" smtClean="0"/>
              <a:t>natural category</a:t>
            </a:r>
            <a:r>
              <a:rPr lang="en-US" sz="2400" dirty="0"/>
              <a:t>. World Cultural Heritage Sites of Nepal are:</a:t>
            </a:r>
          </a:p>
          <a:p>
            <a:pPr>
              <a:spcAft>
                <a:spcPts val="400"/>
              </a:spcAft>
            </a:pPr>
            <a:r>
              <a:rPr lang="en-US" sz="2400" dirty="0" err="1"/>
              <a:t>Lumbini</a:t>
            </a:r>
            <a:r>
              <a:rPr lang="en-US" sz="2400" dirty="0"/>
              <a:t>, the birth place of Lord Buddha, </a:t>
            </a:r>
            <a:endParaRPr lang="en-US" sz="2400" dirty="0" smtClean="0"/>
          </a:p>
          <a:p>
            <a:pPr>
              <a:spcAft>
                <a:spcPts val="400"/>
              </a:spcAft>
            </a:pPr>
            <a:r>
              <a:rPr lang="en-US" sz="2400" dirty="0" smtClean="0"/>
              <a:t>Seven monuments </a:t>
            </a:r>
            <a:r>
              <a:rPr lang="en-US" sz="2400" dirty="0"/>
              <a:t>of Kathmandu valley within a radius of </a:t>
            </a:r>
            <a:r>
              <a:rPr lang="en-US" sz="2400" dirty="0" smtClean="0"/>
              <a:t>20 km </a:t>
            </a:r>
            <a:r>
              <a:rPr lang="en-US" sz="2400" dirty="0"/>
              <a:t>(together counted as one Heritage Site). </a:t>
            </a:r>
            <a:endParaRPr lang="en-US" sz="2400" dirty="0" smtClean="0"/>
          </a:p>
          <a:p>
            <a:pPr>
              <a:spcAft>
                <a:spcPts val="400"/>
              </a:spcAft>
            </a:pPr>
            <a:r>
              <a:rPr lang="en-US" sz="2400" dirty="0" smtClean="0"/>
              <a:t>The World Natural </a:t>
            </a:r>
            <a:r>
              <a:rPr lang="en-US" sz="2400" dirty="0"/>
              <a:t>Heritage Sites are </a:t>
            </a:r>
            <a:r>
              <a:rPr lang="en-US" sz="2400" dirty="0" err="1"/>
              <a:t>Chitwan</a:t>
            </a:r>
            <a:r>
              <a:rPr lang="en-US" sz="2400" dirty="0"/>
              <a:t> and </a:t>
            </a:r>
            <a:r>
              <a:rPr lang="en-US" sz="2400" dirty="0" err="1" smtClean="0"/>
              <a:t>Sagarmatha</a:t>
            </a:r>
            <a:r>
              <a:rPr lang="en-US" sz="2400" dirty="0" smtClean="0"/>
              <a:t> National </a:t>
            </a:r>
            <a:r>
              <a:rPr lang="en-US" sz="2400" dirty="0"/>
              <a:t>Parks. </a:t>
            </a:r>
            <a:endParaRPr lang="en-US" sz="2400" dirty="0" smtClean="0"/>
          </a:p>
          <a:p>
            <a:endParaRPr lang="en-US" dirty="0"/>
          </a:p>
          <a:p>
            <a:pPr>
              <a:buNone/>
            </a:pPr>
            <a:r>
              <a:rPr lang="en-US" b="1" dirty="0" smtClean="0"/>
              <a:t>Kathmandu Valley </a:t>
            </a:r>
            <a:r>
              <a:rPr lang="en-US" b="1" dirty="0"/>
              <a:t>World Heritage Site</a:t>
            </a:r>
          </a:p>
          <a:p>
            <a:r>
              <a:rPr lang="en-US" sz="2400" dirty="0" smtClean="0"/>
              <a:t>Three </a:t>
            </a:r>
            <a:r>
              <a:rPr lang="en-US" sz="2400" dirty="0"/>
              <a:t>historical palaces – </a:t>
            </a:r>
            <a:endParaRPr lang="en-US" sz="2400" dirty="0" smtClean="0"/>
          </a:p>
          <a:p>
            <a:pPr lvl="1"/>
            <a:r>
              <a:rPr lang="en-US" sz="2100" dirty="0" smtClean="0"/>
              <a:t>Kathmandu, </a:t>
            </a:r>
            <a:r>
              <a:rPr lang="en-US" sz="2100" dirty="0" err="1" smtClean="0"/>
              <a:t>Patan</a:t>
            </a:r>
            <a:r>
              <a:rPr lang="en-US" sz="2100" dirty="0" smtClean="0"/>
              <a:t> </a:t>
            </a:r>
            <a:r>
              <a:rPr lang="en-US" sz="2100" dirty="0"/>
              <a:t>and </a:t>
            </a:r>
            <a:r>
              <a:rPr lang="en-US" sz="2100" dirty="0" err="1"/>
              <a:t>Bhaktapur</a:t>
            </a:r>
            <a:r>
              <a:rPr lang="en-US" sz="2100" dirty="0"/>
              <a:t> Durbar Squares; </a:t>
            </a:r>
            <a:endParaRPr lang="en-US" sz="2100" dirty="0" smtClean="0"/>
          </a:p>
          <a:p>
            <a:r>
              <a:rPr lang="en-US" sz="2400" dirty="0" smtClean="0"/>
              <a:t>Two Buddhist </a:t>
            </a:r>
            <a:r>
              <a:rPr lang="en-US" sz="2400" dirty="0" err="1" smtClean="0"/>
              <a:t>stupas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err="1"/>
              <a:t>Swayambhunath</a:t>
            </a:r>
            <a:r>
              <a:rPr lang="en-US" sz="2400" dirty="0"/>
              <a:t> and </a:t>
            </a:r>
            <a:r>
              <a:rPr lang="en-US" sz="2400" dirty="0" err="1"/>
              <a:t>Bauddhanath</a:t>
            </a:r>
            <a:r>
              <a:rPr lang="en-US" sz="2400" dirty="0"/>
              <a:t>; </a:t>
            </a:r>
            <a:endParaRPr lang="en-US" sz="2400" dirty="0" smtClean="0"/>
          </a:p>
          <a:p>
            <a:r>
              <a:rPr lang="en-US" sz="2400" dirty="0" smtClean="0"/>
              <a:t>Two Hindu </a:t>
            </a:r>
            <a:r>
              <a:rPr lang="en-US" sz="2400" dirty="0"/>
              <a:t>temples – </a:t>
            </a:r>
            <a:r>
              <a:rPr lang="en-US" sz="2400" dirty="0" err="1"/>
              <a:t>Pashupatinath</a:t>
            </a:r>
            <a:r>
              <a:rPr lang="en-US" sz="2400" dirty="0"/>
              <a:t> and </a:t>
            </a:r>
            <a:r>
              <a:rPr lang="en-US" sz="2400" dirty="0" err="1"/>
              <a:t>Changu</a:t>
            </a:r>
            <a:r>
              <a:rPr lang="en-US" sz="2400" dirty="0"/>
              <a:t> </a:t>
            </a:r>
            <a:r>
              <a:rPr lang="en-US" sz="2400" dirty="0" err="1"/>
              <a:t>Narayan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7565"/>
            <a:ext cx="3200400" cy="115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678792"/>
            <a:ext cx="2286000" cy="117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5718685"/>
            <a:ext cx="2813050" cy="113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attractions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21034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GB" sz="4000" b="1" dirty="0" smtClean="0"/>
              <a:t>A Variety of New Experiences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 smtClean="0"/>
              <a:t>	 • Jungle safari		• Bird watching	</a:t>
            </a:r>
          </a:p>
          <a:p>
            <a:pPr>
              <a:lnSpc>
                <a:spcPct val="90000"/>
              </a:lnSpc>
              <a:buNone/>
            </a:pPr>
            <a:r>
              <a:rPr lang="en-GB" sz="2800" b="1" dirty="0" smtClean="0"/>
              <a:t>		• Mountaineering	• River Rafting	</a:t>
            </a:r>
          </a:p>
          <a:p>
            <a:pPr>
              <a:lnSpc>
                <a:spcPct val="90000"/>
              </a:lnSpc>
              <a:buNone/>
            </a:pPr>
            <a:r>
              <a:rPr lang="en-GB" sz="2800" b="1" dirty="0" smtClean="0"/>
              <a:t>		• Mountain flight	• Ultra light aircraft</a:t>
            </a:r>
            <a:br>
              <a:rPr lang="en-GB" sz="2800" b="1" dirty="0" smtClean="0"/>
            </a:br>
            <a:r>
              <a:rPr lang="en-GB" sz="2800" b="1" dirty="0" smtClean="0"/>
              <a:t>	• Paragliding		• Special Festivals	</a:t>
            </a:r>
          </a:p>
          <a:p>
            <a:pPr>
              <a:lnSpc>
                <a:spcPct val="90000"/>
              </a:lnSpc>
              <a:buNone/>
            </a:pPr>
            <a:r>
              <a:rPr lang="en-GB" sz="2800" b="1" dirty="0" smtClean="0"/>
              <a:t>		• Buddhist sites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835" y="0"/>
            <a:ext cx="3248165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1" y="3264316"/>
            <a:ext cx="2819400" cy="359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484687"/>
            <a:ext cx="3105187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3048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Elephant" pitchFamily="18" charset="0"/>
              </a:rPr>
              <a:t>Unique Selling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Natural Heritage of Himalaya Range, </a:t>
            </a:r>
          </a:p>
          <a:p>
            <a:pPr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National  Parks</a:t>
            </a:r>
          </a:p>
          <a:p>
            <a:pPr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Cultural Heritage Sights of Kathmandu valley</a:t>
            </a:r>
          </a:p>
          <a:p>
            <a:pPr>
              <a:lnSpc>
                <a:spcPct val="80000"/>
              </a:lnSpc>
              <a:spcAft>
                <a:spcPts val="700"/>
              </a:spcAft>
            </a:pPr>
            <a:r>
              <a:rPr lang="en-US" b="1" dirty="0" err="1" smtClean="0"/>
              <a:t>Pokhara</a:t>
            </a:r>
            <a:r>
              <a:rPr lang="en-US" b="1" dirty="0" smtClean="0"/>
              <a:t> City</a:t>
            </a:r>
          </a:p>
          <a:p>
            <a:pPr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Trekking</a:t>
            </a:r>
          </a:p>
          <a:p>
            <a:pPr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Pilgrimage tours (for Buddhist &amp; Hindu)</a:t>
            </a:r>
          </a:p>
          <a:p>
            <a:pPr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Shopping</a:t>
            </a:r>
          </a:p>
          <a:p>
            <a:pPr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Wildlife Safari</a:t>
            </a:r>
          </a:p>
          <a:p>
            <a:pPr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Soft adventures</a:t>
            </a:r>
          </a:p>
          <a:p>
            <a:pPr lvl="1"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short trekking ,</a:t>
            </a:r>
          </a:p>
          <a:p>
            <a:pPr lvl="1"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rafting ( grade 2-3)</a:t>
            </a:r>
          </a:p>
          <a:p>
            <a:pPr lvl="1"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mountain flight</a:t>
            </a:r>
          </a:p>
          <a:p>
            <a:pPr>
              <a:lnSpc>
                <a:spcPct val="80000"/>
              </a:lnSpc>
              <a:spcAft>
                <a:spcPts val="700"/>
              </a:spcAft>
            </a:pPr>
            <a:r>
              <a:rPr lang="en-US" b="1" dirty="0" smtClean="0"/>
              <a:t>Friendly people of Nepal</a:t>
            </a:r>
          </a:p>
          <a:p>
            <a:endParaRPr lang="en-US" dirty="0"/>
          </a:p>
        </p:txBody>
      </p:sp>
      <p:pic>
        <p:nvPicPr>
          <p:cNvPr id="4" name="Picture 1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038600"/>
            <a:ext cx="2438400" cy="1473200"/>
          </a:xfrm>
          <a:prstGeom prst="rect">
            <a:avLst/>
          </a:prstGeom>
          <a:noFill/>
          <a:ln w="19050">
            <a:solidFill>
              <a:srgbClr val="E53A7E">
                <a:alpha val="70000"/>
              </a:srgbClr>
            </a:solidFill>
            <a:miter lim="800000"/>
            <a:headEnd/>
            <a:tailEnd/>
          </a:ln>
        </p:spPr>
      </p:pic>
      <p:pic>
        <p:nvPicPr>
          <p:cNvPr id="5" name="Picture 17" descr="800px-Rhonceros_unicornis_chitwan_national_park_nepal_2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5410200"/>
            <a:ext cx="25908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Tourist arrival 2012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886200" y="2133600"/>
          <a:ext cx="5041900" cy="4114800"/>
        </p:xfrm>
        <a:graphic>
          <a:graphicData uri="http://schemas.openxmlformats.org/drawingml/2006/table">
            <a:tbl>
              <a:tblPr/>
              <a:tblGrid>
                <a:gridCol w="2728782"/>
                <a:gridCol w="2313118"/>
              </a:tblGrid>
              <a:tr h="685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 Major Countries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No. of Tourists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India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164680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China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53,373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USA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41,908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UK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35583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Germany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24575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Japan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24321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France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24034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Australia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18756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South Korea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18544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 Bangladesh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16354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" y="2209800"/>
          <a:ext cx="3429000" cy="855345"/>
        </p:xfrm>
        <a:graphic>
          <a:graphicData uri="http://schemas.openxmlformats.org/drawingml/2006/table">
            <a:tbl>
              <a:tblPr/>
              <a:tblGrid>
                <a:gridCol w="1435750"/>
                <a:gridCol w="1042447"/>
                <a:gridCol w="950803"/>
              </a:tblGrid>
              <a:tr h="4191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Year 2011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Year 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Tourists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544,985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598204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800"/>
            <a:ext cx="380088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096000" y="6400800"/>
          <a:ext cx="2730500" cy="200025"/>
        </p:xfrm>
        <a:graphic>
          <a:graphicData uri="http://schemas.openxmlformats.org/drawingml/2006/table">
            <a:tbl>
              <a:tblPr/>
              <a:tblGrid>
                <a:gridCol w="27305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Arial"/>
                        </a:rPr>
                        <a:t>The above data contains arrivals by air route only.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 smtClean="0"/>
              <a:t>frequent strike, blockade</a:t>
            </a:r>
          </a:p>
          <a:p>
            <a:pPr lvl="0"/>
            <a:r>
              <a:rPr lang="en-US" sz="2800" dirty="0" smtClean="0"/>
              <a:t>environmental pollution</a:t>
            </a:r>
          </a:p>
          <a:p>
            <a:pPr lvl="0"/>
            <a:r>
              <a:rPr lang="en-US" sz="2800" dirty="0" smtClean="0"/>
              <a:t>electricity supply irregular</a:t>
            </a:r>
          </a:p>
          <a:p>
            <a:pPr lvl="0"/>
            <a:r>
              <a:rPr lang="en-US" sz="2800" dirty="0" smtClean="0"/>
              <a:t>No direct air connection to Europe and very few international flights having connections to Kathmandu</a:t>
            </a:r>
          </a:p>
          <a:p>
            <a:pPr lvl="0"/>
            <a:r>
              <a:rPr lang="en-US" sz="2800" dirty="0" smtClean="0"/>
              <a:t>Weak national flyer</a:t>
            </a:r>
          </a:p>
          <a:p>
            <a:pPr lvl="0"/>
            <a:r>
              <a:rPr lang="en-US" sz="2800" dirty="0" smtClean="0"/>
              <a:t>Unable to reap benefits from intra-regional tourism</a:t>
            </a:r>
          </a:p>
          <a:p>
            <a:pPr lvl="0"/>
            <a:r>
              <a:rPr lang="en-US" sz="2800" dirty="0" smtClean="0"/>
              <a:t>Failure to provide attractive and incentive packages to travelers from India and China compared to competing destinations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/>
          <a:p>
            <a:pPr fontAlgn="base">
              <a:lnSpc>
                <a:spcPct val="70000"/>
              </a:lnSpc>
              <a:spcAft>
                <a:spcPts val="700"/>
              </a:spcAft>
            </a:pPr>
            <a:r>
              <a:rPr lang="en-US" sz="2800" b="1" dirty="0" smtClean="0"/>
              <a:t>Natural assets</a:t>
            </a:r>
          </a:p>
          <a:p>
            <a:pPr fontAlgn="base">
              <a:lnSpc>
                <a:spcPct val="70000"/>
              </a:lnSpc>
              <a:spcAft>
                <a:spcPts val="700"/>
              </a:spcAft>
            </a:pPr>
            <a:r>
              <a:rPr lang="en-US" sz="2800" b="1" dirty="0" smtClean="0"/>
              <a:t>Cultural diversity</a:t>
            </a:r>
          </a:p>
          <a:p>
            <a:pPr fontAlgn="base">
              <a:lnSpc>
                <a:spcPct val="70000"/>
              </a:lnSpc>
              <a:spcAft>
                <a:spcPts val="700"/>
              </a:spcAft>
            </a:pPr>
            <a:r>
              <a:rPr lang="en-US" sz="2800" b="1" dirty="0" smtClean="0"/>
              <a:t>Religious sites </a:t>
            </a:r>
          </a:p>
          <a:p>
            <a:pPr fontAlgn="base">
              <a:lnSpc>
                <a:spcPct val="70000"/>
              </a:lnSpc>
              <a:spcAft>
                <a:spcPts val="700"/>
              </a:spcAft>
            </a:pPr>
            <a:r>
              <a:rPr lang="en-US" sz="2800" b="1" dirty="0" smtClean="0"/>
              <a:t>4 World Heritage Sites</a:t>
            </a:r>
          </a:p>
          <a:p>
            <a:pPr fontAlgn="base">
              <a:lnSpc>
                <a:spcPct val="70000"/>
              </a:lnSpc>
              <a:spcAft>
                <a:spcPts val="700"/>
              </a:spcAft>
            </a:pPr>
            <a:r>
              <a:rPr lang="en-US" sz="2800" b="1" dirty="0" smtClean="0"/>
              <a:t>Acquired image as an adventure and cultural theme tourism destination</a:t>
            </a:r>
          </a:p>
          <a:p>
            <a:pPr fontAlgn="base">
              <a:lnSpc>
                <a:spcPct val="70000"/>
              </a:lnSpc>
              <a:spcAft>
                <a:spcPts val="700"/>
              </a:spcAft>
            </a:pPr>
            <a:r>
              <a:rPr lang="en-US" sz="2800" b="1" dirty="0" smtClean="0"/>
              <a:t>Good service, hospitable nature of the Nepalese people</a:t>
            </a:r>
          </a:p>
          <a:p>
            <a:pPr fontAlgn="base">
              <a:lnSpc>
                <a:spcPct val="70000"/>
              </a:lnSpc>
              <a:spcAft>
                <a:spcPts val="700"/>
              </a:spcAft>
            </a:pPr>
            <a:r>
              <a:rPr lang="en-US" sz="2800" b="1" dirty="0" smtClean="0"/>
              <a:t>Expanded air access to major markets</a:t>
            </a:r>
          </a:p>
          <a:p>
            <a:pPr fontAlgn="base">
              <a:lnSpc>
                <a:spcPct val="70000"/>
              </a:lnSpc>
              <a:spcAft>
                <a:spcPts val="700"/>
              </a:spcAft>
            </a:pPr>
            <a:r>
              <a:rPr lang="en-US" sz="2800" b="1" dirty="0" smtClean="0"/>
              <a:t>Government promotion of sustainable tourism </a:t>
            </a:r>
          </a:p>
          <a:p>
            <a:pPr fontAlgn="base">
              <a:lnSpc>
                <a:spcPct val="70000"/>
              </a:lnSpc>
              <a:spcAft>
                <a:spcPts val="700"/>
              </a:spcAft>
            </a:pPr>
            <a:r>
              <a:rPr lang="en-US" sz="2800" b="1" dirty="0" smtClean="0"/>
              <a:t>Wide array of ecotourism </a:t>
            </a:r>
            <a:r>
              <a:rPr lang="en-US" sz="2800" b="1" dirty="0" smtClean="0"/>
              <a:t>offerings</a:t>
            </a:r>
            <a:endParaRPr lang="en-US" sz="28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82255"/>
            <a:ext cx="3610016" cy="312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</TotalTime>
  <Words>577</Words>
  <Application>Microsoft Office PowerPoint</Application>
  <PresentationFormat>On-screen Show (4:3)</PresentationFormat>
  <Paragraphs>110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Tourism in Nepal</vt:lpstr>
      <vt:lpstr>General Information</vt:lpstr>
      <vt:lpstr>Features</vt:lpstr>
      <vt:lpstr>WORLD HERITAGE SITES</vt:lpstr>
      <vt:lpstr>Major attractions</vt:lpstr>
      <vt:lpstr>Unique Selling Points</vt:lpstr>
      <vt:lpstr>Tourist arrival 2012</vt:lpstr>
      <vt:lpstr>Challenges</vt:lpstr>
      <vt:lpstr>Strength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 in Nepal</dc:title>
  <dc:creator>user</dc:creator>
  <cp:lastModifiedBy>user</cp:lastModifiedBy>
  <cp:revision>13</cp:revision>
  <dcterms:created xsi:type="dcterms:W3CDTF">2013-05-19T09:11:01Z</dcterms:created>
  <dcterms:modified xsi:type="dcterms:W3CDTF">2013-05-19T10:56:57Z</dcterms:modified>
</cp:coreProperties>
</file>